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+UPgjzK9CPe9ISV5kHJXSLW6Z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2cfb59687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92cfb59687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92cfb59687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9f811f42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b9f811f42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ResNet-18, pretrained on ImageNet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Why ResNet-18: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Strong performance with limited data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Lightweight and fast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Practical for real-world deployment (apps, edge devices)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How we adapted it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Replaced final layer: 512 features → 4 roast classes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Training strategy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Fine-tuned the full network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Optimization setup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Loss: Cross-Entropy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Optimizer: Adam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Batch training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Early stopping + best-model checkpointing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Key takeaway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We reused a powerful visual “brain” and retrained it to become a coffee roast expert.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b9f811f42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2cfb59687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92cfb59687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ResNet-18, pretrained on ImageNet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Why ResNet-18: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Strong performance with limited data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Lightweight and fast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Practical for real-world deployment (apps, edge devices)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How we adapted it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Replaced final layer: 512 features → 4 roast classes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Training strategy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Fine-tuned the full network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Optimization setup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Loss: Cross-Entropy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Optimizer: Adam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Batch training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Early stopping + best-model checkpointing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Key takeaway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We reused a powerful visual “brain” and retrained it to become a coffee roast expert.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92cfb59687_1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9f811f42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b9f811f42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b9f811f420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ba465fe87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ba465fe87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ResNet-18, pretrained on ImageNet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Why ResNet-18: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Strong performance with limited data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Lightweight and fast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Practical for real-world deployment (apps, edge devices)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How we adapted it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Replaced final layer: 512 features → 4 roast classes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Training strategy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Fine-tuned the full network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Optimization setup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Loss: Cross-Entropy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Optimizer: Adam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Batch training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Early stopping + best-model checkpointing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Key takeaway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We reused a powerful visual “brain” and retrained it to become a coffee roast expert.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ba465fe87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2cfb59687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2cfb59687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92cfb59687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2dc1aee6a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92dc1aee6a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92dc1aee6a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2cfb5968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2cfb5968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92cfb5968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916567" y="4948516"/>
            <a:ext cx="6355307" cy="44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RoastAI: Diego Aguiar, Mariana Sambucetti, Catalina Vaz Martins</a:t>
            </a:r>
            <a:r>
              <a:rPr lang="en-US" sz="1600">
                <a:solidFill>
                  <a:srgbClr val="FFFFFF"/>
                </a:solidFill>
              </a:rPr>
              <a:t>.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823189" y="1388218"/>
            <a:ext cx="8688364" cy="1614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Computer Vision for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Coffee Bean Roast Classification</a:t>
            </a:r>
            <a:endParaRPr b="0" i="0" sz="4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916571" y="4035118"/>
            <a:ext cx="6355307" cy="44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GTL Workshop – Artificial Intelligence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916568" y="4491817"/>
            <a:ext cx="6355307" cy="44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January 23, 2026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2cfb59687_1_12"/>
          <p:cNvSpPr/>
          <p:nvPr/>
        </p:nvSpPr>
        <p:spPr>
          <a:xfrm>
            <a:off x="823189" y="290320"/>
            <a:ext cx="11055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Teaching the Model How to See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75" name="Google Shape;175;g392cfb59687_1_12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92cfb59687_1_12"/>
          <p:cNvSpPr txBox="1"/>
          <p:nvPr/>
        </p:nvSpPr>
        <p:spPr>
          <a:xfrm>
            <a:off x="886828" y="4146562"/>
            <a:ext cx="4329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What we have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Raw RGB images of coffee beans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No handcrafted features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No roast-specific rules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7" name="Google Shape;177;g392cfb59687_1_12"/>
          <p:cNvSpPr txBox="1"/>
          <p:nvPr/>
        </p:nvSpPr>
        <p:spPr>
          <a:xfrm>
            <a:off x="6568901" y="4146562"/>
            <a:ext cx="4925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How we prepare the model input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Resized to 224 × 224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Normalized with ImageNet statistics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Data Augmentation 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8" name="Google Shape;178;g392cfb59687_1_12"/>
          <p:cNvPicPr preferRelativeResize="0"/>
          <p:nvPr/>
        </p:nvPicPr>
        <p:blipFill rotWithShape="1">
          <a:blip r:embed="rId3">
            <a:alphaModFix/>
          </a:blip>
          <a:srcRect b="2400" l="59984" r="4" t="58115"/>
          <a:stretch/>
        </p:blipFill>
        <p:spPr>
          <a:xfrm>
            <a:off x="1889465" y="1666547"/>
            <a:ext cx="2324025" cy="207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92cfb59687_1_12"/>
          <p:cNvSpPr/>
          <p:nvPr/>
        </p:nvSpPr>
        <p:spPr>
          <a:xfrm>
            <a:off x="5468716" y="2489985"/>
            <a:ext cx="818400" cy="4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392cfb59687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963" y="1637047"/>
            <a:ext cx="2137575" cy="21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9f811f420_1_0"/>
          <p:cNvSpPr/>
          <p:nvPr/>
        </p:nvSpPr>
        <p:spPr>
          <a:xfrm>
            <a:off x="823189" y="290320"/>
            <a:ext cx="11055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Choosing and Training the Model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87" name="Google Shape;187;g3b9f811f420_1_0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3b9f811f42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29" y="1108420"/>
            <a:ext cx="10147942" cy="550693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b9f811f420_1_0"/>
          <p:cNvSpPr txBox="1"/>
          <p:nvPr/>
        </p:nvSpPr>
        <p:spPr>
          <a:xfrm>
            <a:off x="5738225" y="1108425"/>
            <a:ext cx="13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</a:rPr>
              <a:t>ResNet-18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2cfb59687_1_75"/>
          <p:cNvSpPr/>
          <p:nvPr/>
        </p:nvSpPr>
        <p:spPr>
          <a:xfrm>
            <a:off x="823189" y="290320"/>
            <a:ext cx="11055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Hyperparameter Tuning &amp; Training Strategy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96" name="Google Shape;196;g392cfb59687_1_75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92cfb59687_1_75"/>
          <p:cNvSpPr txBox="1"/>
          <p:nvPr/>
        </p:nvSpPr>
        <p:spPr>
          <a:xfrm>
            <a:off x="823196" y="5247648"/>
            <a:ext cx="74751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Optimizer: Adam, lr = 1e-4</a:t>
            </a:r>
            <a:endParaRPr sz="18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Max epochs: 15 with Early Stopping (patience=2, min_delta=0.001)</a:t>
            </a:r>
            <a:endParaRPr sz="18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Stopped at epoch 5. Best model: epoch 3 (lowest val loss)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8" name="Google Shape;198;g392cfb59687_1_75" title="training_validation_gree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14" y="1185475"/>
            <a:ext cx="10628372" cy="37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/>
          <p:nvPr/>
        </p:nvSpPr>
        <p:spPr>
          <a:xfrm>
            <a:off x="823200" y="290325"/>
            <a:ext cx="111705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Measuring and Proving Model Performance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6269825" y="1317800"/>
            <a:ext cx="56985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Test set size: N = 355 (20% holdout)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Per-class recall (to show robustness):</a:t>
            </a:r>
            <a:endParaRPr sz="1800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○"/>
            </a:pPr>
            <a:r>
              <a:rPr lang="en-US" sz="1800">
                <a:solidFill>
                  <a:srgbClr val="FFFFFF"/>
                </a:solidFill>
              </a:rPr>
              <a:t>Dark: 0.93</a:t>
            </a:r>
            <a:endParaRPr sz="1800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○"/>
            </a:pPr>
            <a:r>
              <a:rPr lang="en-US" sz="1800">
                <a:solidFill>
                  <a:srgbClr val="FFFFFF"/>
                </a:solidFill>
              </a:rPr>
              <a:t>Green: 1.00</a:t>
            </a:r>
            <a:endParaRPr sz="1800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○"/>
            </a:pPr>
            <a:r>
              <a:rPr lang="en-US" sz="1800">
                <a:solidFill>
                  <a:srgbClr val="FFFFFF"/>
                </a:solidFill>
              </a:rPr>
              <a:t>Light: 1.00</a:t>
            </a:r>
            <a:endParaRPr sz="1800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○"/>
            </a:pPr>
            <a:r>
              <a:rPr lang="en-US" sz="1800">
                <a:solidFill>
                  <a:srgbClr val="FFFFFF"/>
                </a:solidFill>
              </a:rPr>
              <a:t>Medium: 1.00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chemeClr val="lt1"/>
                </a:solidFill>
              </a:rPr>
              <a:t>Overall accuracy: 0.99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chemeClr val="lt1"/>
                </a:solidFill>
              </a:rPr>
              <a:t>Macro F1: 0.98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7" name="Google Shape;207;p10" title="confusion_matrix_gre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81" y="1198670"/>
            <a:ext cx="5850827" cy="5506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/>
          <p:nvPr/>
        </p:nvSpPr>
        <p:spPr>
          <a:xfrm>
            <a:off x="823189" y="290320"/>
            <a:ext cx="10230294" cy="72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3200"/>
          </a:p>
        </p:txBody>
      </p:sp>
      <p:sp>
        <p:nvSpPr>
          <p:cNvPr id="214" name="Google Shape;214;p12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823200" y="1392775"/>
            <a:ext cx="8373000" cy="4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 ML model can classify coffee roast levels    </a:t>
            </a:r>
            <a:endParaRPr/>
          </a:p>
          <a:p>
            <a:pPr indent="-2286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It is a scalable alternative to manual inspection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Strong potential for quality control </a:t>
            </a:r>
            <a:endParaRPr/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Limitations: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Images captured under controlled conditions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Model may need adaptation for different camera setups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/>
          <p:nvPr/>
        </p:nvSpPr>
        <p:spPr>
          <a:xfrm>
            <a:off x="823189" y="290320"/>
            <a:ext cx="10230294" cy="72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 sz="3200"/>
          </a:p>
        </p:txBody>
      </p:sp>
      <p:sp>
        <p:nvSpPr>
          <p:cNvPr id="222" name="Google Shape;222;p13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823189" y="1745220"/>
            <a:ext cx="83730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 a mobile application to capture and upload coffee bean images</a:t>
            </a:r>
            <a:endParaRPr/>
          </a:p>
          <a:p>
            <a:pPr indent="-2286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Integrate the trained model for real-time roast level prediction</a:t>
            </a:r>
            <a:endParaRPr/>
          </a:p>
          <a:p>
            <a:pPr indent="-2286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 the system for pilot testing in real roasting environments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/>
          <p:nvPr/>
        </p:nvSpPr>
        <p:spPr>
          <a:xfrm>
            <a:off x="4710953" y="2284687"/>
            <a:ext cx="2770093" cy="1498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i="0" lang="en-US" sz="9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96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823189" y="290320"/>
            <a:ext cx="10230294" cy="72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What the model is looking at</a:t>
            </a:r>
            <a:endParaRPr sz="3200"/>
          </a:p>
        </p:txBody>
      </p:sp>
      <p:sp>
        <p:nvSpPr>
          <p:cNvPr id="236" name="Google Shape;236;p11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823200" y="1744925"/>
            <a:ext cx="50745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Center Attention: 0.507 ✓ (focuses on beans)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Edge Attention: 0.128 ✓ (ignores background)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625" y="1163925"/>
            <a:ext cx="4641849" cy="52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9f811f420_0_5"/>
          <p:cNvSpPr/>
          <p:nvPr/>
        </p:nvSpPr>
        <p:spPr>
          <a:xfrm>
            <a:off x="823189" y="290320"/>
            <a:ext cx="10230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Missclassified</a:t>
            </a:r>
            <a:endParaRPr sz="3200"/>
          </a:p>
        </p:txBody>
      </p:sp>
      <p:sp>
        <p:nvSpPr>
          <p:cNvPr id="245" name="Google Shape;245;g3b9f811f420_0_5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3b9f811f42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88" y="1198670"/>
            <a:ext cx="10895056" cy="5506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a465fe87f_1_0"/>
          <p:cNvSpPr/>
          <p:nvPr/>
        </p:nvSpPr>
        <p:spPr>
          <a:xfrm>
            <a:off x="823189" y="290320"/>
            <a:ext cx="11055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Hyperparameter Tuning &amp; Training Strategy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53" name="Google Shape;253;g3ba465fe87f_1_0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ba465fe87f_1_0"/>
          <p:cNvSpPr txBox="1"/>
          <p:nvPr/>
        </p:nvSpPr>
        <p:spPr>
          <a:xfrm>
            <a:off x="770446" y="4491973"/>
            <a:ext cx="74751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Loss: Cross-Entropy (multi-class classification)</a:t>
            </a:r>
            <a:endParaRPr sz="18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Optimizer: Adam, lr = 1e-4</a:t>
            </a:r>
            <a:endParaRPr sz="18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Batch size: 32</a:t>
            </a:r>
            <a:endParaRPr sz="18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Max epochs: 15 with Early Stopping (patience=2, min_delta=0.001)</a:t>
            </a:r>
            <a:endParaRPr sz="18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-US" sz="1800">
                <a:solidFill>
                  <a:srgbClr val="FFFFFF"/>
                </a:solidFill>
              </a:rPr>
              <a:t>Stopped at epoch 5. Best model: epoch 3 (lowest val loss)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55" name="Google Shape;255;g3ba465fe87f_1_0" title="training_validation_gree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200" y="1185475"/>
            <a:ext cx="8388762" cy="29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823189" y="290320"/>
            <a:ext cx="10230294" cy="72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Quick Question…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284" y="290325"/>
            <a:ext cx="4170650" cy="564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139" y="1623682"/>
            <a:ext cx="5236299" cy="50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89" y="1181439"/>
            <a:ext cx="4868037" cy="553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440" y="2278517"/>
            <a:ext cx="5784001" cy="44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2cfb59687_1_31"/>
          <p:cNvSpPr/>
          <p:nvPr/>
        </p:nvSpPr>
        <p:spPr>
          <a:xfrm>
            <a:off x="823200" y="290325"/>
            <a:ext cx="111705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Measuring and Proving Model Performance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92cfb59687_1_31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392cfb59687_1_31" title="training_loss_gre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89" y="1170225"/>
            <a:ext cx="9375343" cy="55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2dc1aee6a_1_3"/>
          <p:cNvSpPr/>
          <p:nvPr/>
        </p:nvSpPr>
        <p:spPr>
          <a:xfrm>
            <a:off x="823189" y="290320"/>
            <a:ext cx="10230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The Coffee Journey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392dc1aee6a_1_3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392dc1aee6a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53" y="2610366"/>
            <a:ext cx="3023899" cy="201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92dc1aee6a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538" y="2146663"/>
            <a:ext cx="5063624" cy="337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92dc1aee6a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4065" y="2591852"/>
            <a:ext cx="3074400" cy="2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823189" y="290320"/>
            <a:ext cx="10230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rgbClr val="FFFFFF"/>
                </a:solidFill>
              </a:rPr>
              <a:t>What and how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2604078" y="4598118"/>
            <a:ext cx="6813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Georgia"/>
              <a:buNone/>
            </a:pPr>
            <a:r>
              <a:rPr b="1" lang="en-US" sz="2000">
                <a:solidFill>
                  <a:srgbClr val="FFFFFF"/>
                </a:solidFill>
              </a:rPr>
              <a:t>OBJECTIVE</a:t>
            </a:r>
            <a:r>
              <a:rPr lang="en-US" sz="2000">
                <a:solidFill>
                  <a:srgbClr val="FFFFFF"/>
                </a:solidFill>
              </a:rPr>
              <a:t> develop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 image-based machine learning model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that classifies a coffee bean into four distinct roast levels to support automated quality control.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532728" y="1386939"/>
            <a:ext cx="109560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Most people enjoy a good cup of coffee,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AND </a:t>
            </a:r>
            <a:r>
              <a:rPr lang="en-US" sz="2000">
                <a:solidFill>
                  <a:srgbClr val="FFFFFF"/>
                </a:solidFill>
              </a:rPr>
              <a:t>roasting is a key step that creates its flavors and aromas.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BUT </a:t>
            </a:r>
            <a:r>
              <a:rPr lang="en-US" sz="2000">
                <a:solidFill>
                  <a:srgbClr val="FFFFFF"/>
                </a:solidFill>
              </a:rPr>
              <a:t>identifying the correct roast level is difficult for humans, causing errors and extra costs.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THEREFORE</a:t>
            </a:r>
            <a:r>
              <a:rPr lang="en-US" sz="2000">
                <a:solidFill>
                  <a:srgbClr val="FFFFFF"/>
                </a:solidFill>
              </a:rPr>
              <a:t>, we are developing an automatic classification system to improve accuracy and efficiency.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87" y="1512350"/>
            <a:ext cx="11050426" cy="470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823189" y="290320"/>
            <a:ext cx="10230294" cy="72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Coffee is a Global Growing Market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p4"/>
          <p:cNvCxnSpPr/>
          <p:nvPr/>
        </p:nvCxnSpPr>
        <p:spPr>
          <a:xfrm flipH="1" rot="10800000">
            <a:off x="7160275" y="2615029"/>
            <a:ext cx="4120500" cy="30225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823189" y="290320"/>
            <a:ext cx="10230294" cy="72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South America is a Key Coffee Producer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74" y="1501061"/>
            <a:ext cx="11050451" cy="47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>
            <a:off x="823189" y="290320"/>
            <a:ext cx="11055046" cy="72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Quality Differentiation Drives Value</a:t>
            </a:r>
            <a:endParaRPr sz="3200"/>
          </a:p>
        </p:txBody>
      </p:sp>
      <p:sp>
        <p:nvSpPr>
          <p:cNvPr id="146" name="Google Shape;146;p6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22" y="1501050"/>
            <a:ext cx="9485556" cy="47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/>
          <p:nvPr/>
        </p:nvSpPr>
        <p:spPr>
          <a:xfrm>
            <a:off x="823189" y="290320"/>
            <a:ext cx="11055046" cy="72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Roasting Levels</a:t>
            </a:r>
            <a:endParaRPr sz="3200"/>
          </a:p>
        </p:txBody>
      </p:sp>
      <p:sp>
        <p:nvSpPr>
          <p:cNvPr id="154" name="Google Shape;154;p7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 b="50246" l="59987" r="0" t="0"/>
          <a:stretch/>
        </p:blipFill>
        <p:spPr>
          <a:xfrm>
            <a:off x="886825" y="1379725"/>
            <a:ext cx="1752220" cy="197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 b="2403" l="59987" r="0" t="47843"/>
          <a:stretch/>
        </p:blipFill>
        <p:spPr>
          <a:xfrm>
            <a:off x="886825" y="3960920"/>
            <a:ext cx="1752220" cy="197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/>
          <p:cNvPicPr preferRelativeResize="0"/>
          <p:nvPr/>
        </p:nvPicPr>
        <p:blipFill rotWithShape="1">
          <a:blip r:embed="rId3">
            <a:alphaModFix/>
          </a:blip>
          <a:srcRect b="50246" l="0" r="59988" t="0"/>
          <a:stretch/>
        </p:blipFill>
        <p:spPr>
          <a:xfrm>
            <a:off x="2984231" y="3960920"/>
            <a:ext cx="1752220" cy="197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2403" l="0" r="59988" t="47843"/>
          <a:stretch/>
        </p:blipFill>
        <p:spPr>
          <a:xfrm>
            <a:off x="2984231" y="1379725"/>
            <a:ext cx="1752220" cy="197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/>
        </p:nvSpPr>
        <p:spPr>
          <a:xfrm>
            <a:off x="5629837" y="1317808"/>
            <a:ext cx="56388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Raw beans with green color and no roasting development</a:t>
            </a:r>
            <a:endParaRPr/>
          </a:p>
          <a:p>
            <a:pPr indent="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Light brown color, higher acidity, origin flavors preserved</a:t>
            </a:r>
            <a:endParaRPr/>
          </a:p>
          <a:p>
            <a:pPr indent="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Medium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Balanced flavor, moderate acidity, fuller body</a:t>
            </a:r>
            <a:endParaRPr/>
          </a:p>
          <a:p>
            <a:pPr indent="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Dark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Dark brown color, bold flavor, low acidity, oily surface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4D3E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2cfb59687_1_0"/>
          <p:cNvSpPr/>
          <p:nvPr/>
        </p:nvSpPr>
        <p:spPr>
          <a:xfrm>
            <a:off x="823189" y="290320"/>
            <a:ext cx="11055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</a:pPr>
            <a:r>
              <a:rPr b="1" lang="en-US" sz="3200">
                <a:solidFill>
                  <a:schemeClr val="lt1"/>
                </a:solidFill>
              </a:rPr>
              <a:t>Our beans images</a:t>
            </a:r>
            <a:endParaRPr b="1" sz="3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eorgia"/>
              <a:buNone/>
            </a:pPr>
            <a:r>
              <a:t/>
            </a:r>
            <a:endParaRPr b="1" sz="4200">
              <a:solidFill>
                <a:srgbClr val="FFFFFF"/>
              </a:solidFill>
            </a:endParaRPr>
          </a:p>
        </p:txBody>
      </p:sp>
      <p:sp>
        <p:nvSpPr>
          <p:cNvPr id="166" name="Google Shape;166;g392cfb59687_1_0"/>
          <p:cNvSpPr/>
          <p:nvPr/>
        </p:nvSpPr>
        <p:spPr>
          <a:xfrm>
            <a:off x="823189" y="1017770"/>
            <a:ext cx="762000" cy="285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392cfb59687_1_0"/>
          <p:cNvSpPr txBox="1"/>
          <p:nvPr/>
        </p:nvSpPr>
        <p:spPr>
          <a:xfrm>
            <a:off x="6918375" y="1127467"/>
            <a:ext cx="48381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1,768 (1,413 Training) coffee bean images across 4 roast levels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Data sources: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Public dataset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Additional images collected by our team</a:t>
            </a:r>
            <a:endParaRPr sz="1800">
              <a:solidFill>
                <a:srgbClr val="FFFFFF"/>
              </a:solidFill>
            </a:endParaRPr>
          </a:p>
          <a:p>
            <a:pPr indent="0" lvl="0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Impact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Improved robustness and generalization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Better alignment with real-world usage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8" name="Google Shape;168;g392cfb5968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55" y="1454563"/>
            <a:ext cx="6366551" cy="39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2026-01-20T16:39:17Z</dcterms:created>
  <dc:creator>Catalina Vaz Martins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Confidential- Oracle Internal</vt:lpwstr>
  </property>
</Properties>
</file>